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Lato" panose="020F0302020204030203" pitchFamily="34" charset="77"/>
      <p:regular r:id="rId19"/>
      <p:bold r:id="rId20"/>
      <p:italic r:id="rId21"/>
      <p:boldItalic r:id="rId22"/>
    </p:embeddedFont>
    <p:embeddedFont>
      <p:font typeface="Raleway" panose="020B0503030101060003" pitchFamily="34" charset="77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/>
    <p:restoredTop sz="94610"/>
  </p:normalViewPr>
  <p:slideViewPr>
    <p:cSldViewPr snapToGrid="0">
      <p:cViewPr varScale="1">
        <p:scale>
          <a:sx n="108" d="100"/>
          <a:sy n="108" d="100"/>
        </p:scale>
        <p:origin x="200" y="9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7da8eac4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7da8eac4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7da8eac4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7da8eac4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7da8eac4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7da8eac4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7da8eac42_8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7da8eac42_8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7da8eac42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7da8eac42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5eef66f7c_2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5eef66f7c_2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5b1d379ab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5b1d379ab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5eef66f7c_2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5eef66f7c_2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87da8eac4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87da8eac4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5abc6d12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5abc6d12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5b1d379a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5b1d379a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7da8eac4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7da8eac4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so.arizona.edu/sites/default/files/2019-10/cafr2019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interactive/2020/04/23/opinion/emergency-savings-coronaviru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From the Top Down</a:t>
            </a:r>
            <a:endParaRPr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An Alternative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Furlough/Pay Cut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600"/>
              <a:t>Plan for the UofA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CAJUA Finance Group, May 21, 2020</a:t>
            </a:r>
            <a:endParaRPr sz="2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283100" y="214325"/>
            <a:ext cx="8622300" cy="43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i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Why we need access to the data</a:t>
            </a:r>
            <a:endParaRPr sz="2200" i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 well constructed plan needs accurate data, expert design, and stakeholder review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 public university needs transparency, accountability and shared governance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rgbClr val="F3F3F3"/>
              </a:solidFill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-884675" y="2931800"/>
            <a:ext cx="59253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621100" y="204600"/>
            <a:ext cx="4518300" cy="4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i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Access to data would help us craft a better, fairer plan</a:t>
            </a:r>
            <a:endParaRPr sz="2200" i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i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 better plan would recognize that many 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high earning faculty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contribute up to 65% of the University’s operating budget through research grants 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rgbClr val="F3F3F3"/>
              </a:solidFill>
            </a:endParaRPr>
          </a:p>
        </p:txBody>
      </p:sp>
      <p:sp>
        <p:nvSpPr>
          <p:cNvPr id="138" name="Google Shape;138;p23"/>
          <p:cNvSpPr txBox="1"/>
          <p:nvPr/>
        </p:nvSpPr>
        <p:spPr>
          <a:xfrm>
            <a:off x="-884675" y="2931800"/>
            <a:ext cx="59253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9325" y="1390600"/>
            <a:ext cx="3620775" cy="2528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6118450" y="4129925"/>
            <a:ext cx="2709000" cy="4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From the 2019 Comprehensive Annual Review of Finances p. 25</a:t>
            </a:r>
            <a:endParaRPr>
              <a:solidFill>
                <a:srgbClr val="CCCCC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283100" y="75525"/>
            <a:ext cx="3741000" cy="47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An even better plan would concentrate the high end pay cuts in administration where </a:t>
            </a:r>
            <a:r>
              <a:rPr lang="en" sz="2700">
                <a:solidFill>
                  <a:srgbClr val="FFFF00"/>
                </a:solidFill>
              </a:rPr>
              <a:t>executive compensation packages have increased 20-30% in the last four years...</a:t>
            </a:r>
            <a:r>
              <a:rPr lang="en" sz="2700"/>
              <a:t>  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rgbClr val="F3F3F3"/>
              </a:solidFill>
            </a:endParaRPr>
          </a:p>
        </p:txBody>
      </p:sp>
      <p:sp>
        <p:nvSpPr>
          <p:cNvPr id="146" name="Google Shape;146;p24"/>
          <p:cNvSpPr txBox="1"/>
          <p:nvPr/>
        </p:nvSpPr>
        <p:spPr>
          <a:xfrm>
            <a:off x="-884675" y="2931800"/>
            <a:ext cx="59253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7200" y="1069986"/>
            <a:ext cx="4660277" cy="266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>
            <a:spLocks noGrp="1"/>
          </p:cNvSpPr>
          <p:nvPr>
            <p:ph type="title"/>
          </p:nvPr>
        </p:nvSpPr>
        <p:spPr>
          <a:xfrm>
            <a:off x="283100" y="75525"/>
            <a:ext cx="3461700" cy="47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Totalling about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FFFF00"/>
                </a:solidFill>
              </a:rPr>
              <a:t>$10.6 million</a:t>
            </a:r>
            <a:endParaRPr sz="41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80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in salaries in 2019-2020 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for the top 30 executive positions*  </a:t>
            </a: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rgbClr val="F3F3F3"/>
              </a:solidFill>
            </a:endParaRPr>
          </a:p>
        </p:txBody>
      </p:sp>
      <p:sp>
        <p:nvSpPr>
          <p:cNvPr id="153" name="Google Shape;153;p25"/>
          <p:cNvSpPr txBox="1"/>
          <p:nvPr/>
        </p:nvSpPr>
        <p:spPr>
          <a:xfrm>
            <a:off x="-884675" y="2931800"/>
            <a:ext cx="59253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7200" y="152400"/>
            <a:ext cx="4917101" cy="314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5"/>
          <p:cNvSpPr txBox="1"/>
          <p:nvPr/>
        </p:nvSpPr>
        <p:spPr>
          <a:xfrm>
            <a:off x="3982675" y="3478400"/>
            <a:ext cx="4937700" cy="14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  <a:latin typeface="Lato"/>
                <a:ea typeface="Lato"/>
                <a:cs typeface="Lato"/>
                <a:sym typeface="Lato"/>
              </a:rPr>
              <a:t>*including </a:t>
            </a:r>
            <a:r>
              <a:rPr lang="en" sz="5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President Of The University, Senior Vice President, Academic Affairs-Provost, Senior Vice President, Chief Marketing/Communications Officer, Senior Vice President And Chief Financial Officer, Business Affairs, Senior Vice President, Senior Associate To The President / Secretary Of The University, Associate Vice President, Vice President, Innovation - Office For Research And Discovery,  Vice President For Research</a:t>
            </a:r>
            <a:endParaRPr sz="5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Senior Vice President, Legal Affairs/General Counsel, Vice Provost, Global Affairs, Associate Vice President, Community Engagement</a:t>
            </a:r>
            <a:endParaRPr sz="5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solidFill>
                  <a:srgbClr val="FF9900"/>
                </a:solidFill>
                <a:latin typeface="Roboto"/>
                <a:ea typeface="Roboto"/>
                <a:cs typeface="Roboto"/>
                <a:sym typeface="Roboto"/>
              </a:rPr>
              <a:t>Vice President, Information Strategy - University Libraries, Vice President, Academic Initiatives - Student Success, Assistant Vice President, Research Administration, Vice Provost, Inclusive Excellence, Vice President, Business Affairs And Human Resources, Assistant Vice President, Tech Launch Arizona, Assistant Vice President / Chief Operating Officer, Vice President, University Planning / Design And Operations, Vice President, Strategic Business Initiatives, Associate Vice President, Research, Assistant Vice President, Operations, Vice President, Enrollment Management / Student Affairs Advancement Associate Vice President, Global Initiatives Associate Vice President, Research Assistant Vice President / Chief Of Staff, Operations And Planning Vice Provost/Dean, Graduate Educ.Graduate College Admin</a:t>
            </a:r>
            <a:endParaRPr sz="500">
              <a:solidFill>
                <a:srgbClr val="FF99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99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345675" y="331850"/>
            <a:ext cx="8572500" cy="44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000"/>
              <a:t>….as our institutional financial position has deteriorated</a:t>
            </a:r>
            <a:endParaRPr sz="4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>
            <a:spLocks noGrp="1"/>
          </p:cNvSpPr>
          <p:nvPr>
            <p:ph type="title"/>
          </p:nvPr>
        </p:nvSpPr>
        <p:spPr>
          <a:xfrm>
            <a:off x="345675" y="331850"/>
            <a:ext cx="8572500" cy="44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u="sng"/>
              <a:t>Compassion			</a:t>
            </a:r>
            <a:endParaRPr sz="40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u="sng"/>
              <a:t>Integrity</a:t>
            </a:r>
            <a:endParaRPr sz="40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i="1">
                <a:solidFill>
                  <a:srgbClr val="FFFF00"/>
                </a:solidFill>
              </a:rPr>
              <a:t>			   </a:t>
            </a:r>
            <a:endParaRPr sz="37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000" u="sng"/>
              <a:t>Core Mission</a:t>
            </a:r>
            <a:endParaRPr sz="40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Teaching, Research, 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000"/>
              <a:t>And Community Service</a:t>
            </a:r>
            <a:endParaRPr sz="40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#Bearing Down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 idx="4294967295"/>
          </p:nvPr>
        </p:nvSpPr>
        <p:spPr>
          <a:xfrm>
            <a:off x="1226900" y="1576925"/>
            <a:ext cx="3868500" cy="2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b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8675" y="2099300"/>
            <a:ext cx="5111524" cy="275672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/>
          <p:nvPr/>
        </p:nvSpPr>
        <p:spPr>
          <a:xfrm>
            <a:off x="338675" y="225750"/>
            <a:ext cx="26496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We call on </a:t>
            </a:r>
            <a:endParaRPr sz="21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our leaders to demonstrate our shared values of integrity and compassion by taking on more of the financial burden of the pandemic and pre-existing budgetary crisis</a:t>
            </a:r>
            <a:endParaRPr sz="21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for the next year</a:t>
            </a:r>
            <a:endParaRPr sz="21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6450" y="887975"/>
            <a:ext cx="5655575" cy="17447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3150900" y="150450"/>
            <a:ext cx="5583300" cy="47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From the University of Arizona strategic plan</a:t>
            </a:r>
            <a:endParaRPr sz="21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2855550" y="446350"/>
            <a:ext cx="34329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" name="Google Shape;88;p15"/>
          <p:cNvSpPr txBox="1">
            <a:spLocks noGrp="1"/>
          </p:cNvSpPr>
          <p:nvPr>
            <p:ph type="body" idx="4294967295"/>
          </p:nvPr>
        </p:nvSpPr>
        <p:spPr>
          <a:xfrm>
            <a:off x="2023250" y="338425"/>
            <a:ext cx="5393100" cy="43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2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We propose a </a:t>
            </a:r>
            <a:r>
              <a:rPr lang="en" sz="2200" b="1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top-to-bottom model</a:t>
            </a:r>
            <a:r>
              <a:rPr lang="en" sz="22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that establishes the floor for salary cuts at $7OK to protect the most vulnerable at the UofA from financial hardship.</a:t>
            </a:r>
            <a:endParaRPr sz="22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2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2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Administration Bottom Up proposal </a:t>
            </a:r>
            <a:r>
              <a:rPr lang="en" sz="2200" b="1">
                <a:solidFill>
                  <a:srgbClr val="FFFF00"/>
                </a:solidFill>
                <a:latin typeface="Raleway"/>
                <a:ea typeface="Raleway"/>
                <a:cs typeface="Raleway"/>
                <a:sym typeface="Raleway"/>
              </a:rPr>
              <a:t>protects the most economically privileged group of UofA employees by capping cuts at 20% for those making $200K and above</a:t>
            </a:r>
            <a:r>
              <a:rPr lang="en" sz="22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22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 idx="4294967295"/>
          </p:nvPr>
        </p:nvSpPr>
        <p:spPr>
          <a:xfrm>
            <a:off x="1226900" y="1576925"/>
            <a:ext cx="3868500" cy="29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b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428625" y="397175"/>
            <a:ext cx="8448000" cy="44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i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We call for</a:t>
            </a:r>
            <a:endParaRPr sz="2100" b="1" i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-A </a:t>
            </a:r>
            <a:r>
              <a:rPr lang="en" sz="3100" b="1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higher floor</a:t>
            </a:r>
            <a:r>
              <a:rPr lang="en" sz="31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on the furlough/pay cut plan</a:t>
            </a:r>
            <a:endParaRPr sz="31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-Larger and proportionate contributions from the most financially secure (a </a:t>
            </a:r>
            <a:r>
              <a:rPr lang="en" sz="3100" b="1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higher cap</a:t>
            </a:r>
            <a:r>
              <a:rPr lang="en" sz="31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31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-Access to the data</a:t>
            </a:r>
            <a:r>
              <a:rPr lang="en" sz="31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used to create the furlough/pay cut plan to keep improving it</a:t>
            </a:r>
            <a:endParaRPr sz="3100" b="1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283100" y="712150"/>
            <a:ext cx="66780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top down furlough/pay cut plan would save*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$86,771,982. 92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 txBox="1"/>
          <p:nvPr/>
        </p:nvSpPr>
        <p:spPr>
          <a:xfrm>
            <a:off x="377625" y="4210900"/>
            <a:ext cx="43887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*</a:t>
            </a:r>
            <a:r>
              <a:rPr lang="en" sz="1200">
                <a:solidFill>
                  <a:schemeClr val="accent5"/>
                </a:solidFill>
              </a:rPr>
              <a:t>The salary data used for this analysis is the most recent available one, based on 1.0 FTE and a 12 months salary equivalent for academic employees.</a:t>
            </a:r>
            <a:endParaRPr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435500" y="436425"/>
            <a:ext cx="3435000" cy="3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simple Top Down Plan would yield savings of $86,771,983*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current Bottom Up Plan aims to save $93,000,000, </a:t>
            </a:r>
            <a:r>
              <a:rPr lang="en" b="1" i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although data and method have not been shared.</a:t>
            </a:r>
            <a:endParaRPr b="1" i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How much do we actually need to save?  Why? For what?  Data and metrics please.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4CCC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4CCC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4CCC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*</a:t>
            </a:r>
            <a:r>
              <a:rPr lang="en" sz="1200">
                <a:solidFill>
                  <a:schemeClr val="accent5"/>
                </a:solidFill>
              </a:rPr>
              <a:t>The salary data used for this analysis is the most recent available one, based on 1.0 FTE and a 12 months salary equivalent for academic employees.</a:t>
            </a:r>
            <a:endParaRPr>
              <a:solidFill>
                <a:srgbClr val="F4CCCC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7676" y="174400"/>
            <a:ext cx="3666726" cy="49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283100" y="539275"/>
            <a:ext cx="8418300" cy="40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F4CCC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F4CCC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F4CCC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0">
              <a:solidFill>
                <a:srgbClr val="F4CCCC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In our Top Down plan</a:t>
            </a: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Employees making less than $70K would not take a pay cut</a:t>
            </a:r>
            <a:endParaRPr sz="20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The largest brackets of employees would contribute no more than 5% of their salaries, in line with peer institutions, rather than the extraordinary 15% in the current Bottom Up plan</a:t>
            </a:r>
            <a:endParaRPr sz="20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" sz="2000">
                <a:solidFill>
                  <a:srgbClr val="FFFFFF"/>
                </a:solidFill>
              </a:rPr>
              <a:t>High earners would have bracketed cuts proportional to their state funded base salaries</a:t>
            </a: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377625" y="4210900"/>
            <a:ext cx="80151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283100" y="214325"/>
            <a:ext cx="8622300" cy="43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i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Why we need a higher pay cut floor</a:t>
            </a:r>
            <a:endParaRPr sz="2200" i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Employees whose salaries are below $70K are disproportionately affected by financial emergencies, while people whose salaries are above $200K have an extraordinary financial advantage over the rest of the population in order to survive a pandemic. (The New York Times (4/23/20 “Who Has Enough Cash to Get Through the Coronavirus Crisis?” </a:t>
            </a:r>
            <a:r>
              <a:rPr lang="en" sz="1400" b="0" u="sng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https://www.nytimes.com/interactive/2020/04/23/opinion/emergency-savings-coronavirus.html</a:t>
            </a:r>
            <a:r>
              <a:rPr lang="en" sz="1400" b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5000">
              <a:solidFill>
                <a:srgbClr val="F3F3F3"/>
              </a:solidFill>
            </a:endParaRPr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5100" y="2157673"/>
            <a:ext cx="6486575" cy="26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-884675" y="2931800"/>
            <a:ext cx="59253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283100" y="214325"/>
            <a:ext cx="8622300" cy="43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i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Why we need a higher cap</a:t>
            </a:r>
            <a:endParaRPr sz="2200" i="1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In 2019 the U of A had 532 people </a:t>
            </a:r>
            <a:endParaRPr sz="2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making more than $200K.</a:t>
            </a:r>
            <a:endParaRPr sz="2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 </a:t>
            </a:r>
            <a:endParaRPr sz="2700"/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Their average salary was </a:t>
            </a:r>
            <a:r>
              <a:rPr lang="en" sz="2700">
                <a:solidFill>
                  <a:srgbClr val="FFFF00"/>
                </a:solidFill>
              </a:rPr>
              <a:t>$313,639</a:t>
            </a:r>
            <a:endParaRPr sz="2700">
              <a:solidFill>
                <a:srgbClr val="FFFF00"/>
              </a:solidFill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00"/>
              </a:solidFill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FFF00"/>
              </a:solidFill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In addition to financial security, some enjoy enhanced retirement and tax benefits not shared by most employees</a:t>
            </a:r>
            <a:endParaRPr sz="17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solidFill>
                <a:srgbClr val="F3F3F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rgbClr val="F3F3F3"/>
              </a:solidFill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-884675" y="2931800"/>
            <a:ext cx="5925300" cy="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854</Words>
  <Application>Microsoft Macintosh PowerPoint</Application>
  <PresentationFormat>On-screen Show (16:9)</PresentationFormat>
  <Paragraphs>107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Raleway</vt:lpstr>
      <vt:lpstr>Lato</vt:lpstr>
      <vt:lpstr>Calibri</vt:lpstr>
      <vt:lpstr>Roboto</vt:lpstr>
      <vt:lpstr>Swiss</vt:lpstr>
      <vt:lpstr> From the Top Down An Alternative Furlough/Pay Cut Plan for the UofA</vt:lpstr>
      <vt:lpstr>   </vt:lpstr>
      <vt:lpstr>PowerPoint Presentation</vt:lpstr>
      <vt:lpstr>   </vt:lpstr>
      <vt:lpstr>Our top down furlough/pay cut plan would save*   $86,771,982. 92  </vt:lpstr>
      <vt:lpstr> </vt:lpstr>
      <vt:lpstr>     In our Top Down plan   Employees making less than $70K would not take a pay cut  The largest brackets of employees would contribute no more than 5% of their salaries, in line with peer institutions, rather than the extraordinary 15% in the current Bottom Up plan  High earners would have bracketed cuts proportional to their state funded base salaries   </vt:lpstr>
      <vt:lpstr>Why we need a higher pay cut floor  Employees whose salaries are below $70K are disproportionately affected by financial emergencies, while people whose salaries are above $200K have an extraordinary financial advantage over the rest of the population in order to survive a pandemic. (The New York Times (4/23/20 “Who Has Enough Cash to Get Through the Coronavirus Crisis?” https://www.nytimes.com/interactive/2020/04/23/opinion/emergency-savings-coronavirus.html)</vt:lpstr>
      <vt:lpstr>Why we need a higher cap   In 2019 the U of A had 532 people  making more than $200K.    Their average salary was $313,639   In addition to financial security, some enjoy enhanced retirement and tax benefits not shared by most employees  </vt:lpstr>
      <vt:lpstr>Why we need access to the data   A well constructed plan needs accurate data, expert design, and stakeholder review  A public university needs transparency, accountability and shared governance </vt:lpstr>
      <vt:lpstr>Access to data would help us craft a better, fairer plan  A better plan would recognize that many  high earning faculty contribute up to 65% of the University’s operating budget through research grants    </vt:lpstr>
      <vt:lpstr>An even better plan would concentrate the high end pay cuts in administration where executive compensation packages have increased 20-30% in the last four years...     </vt:lpstr>
      <vt:lpstr> Totalling about  $10.6 million  in salaries in 2019-2020  for the top 30 executive positions*     </vt:lpstr>
      <vt:lpstr>….as our institutional financial position has deteriorated</vt:lpstr>
      <vt:lpstr>Compassion    Integrity         Core Mission Teaching, Research,  And Community Service</vt:lpstr>
      <vt:lpstr>#Bearing Down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From the Top Down An Alternative Furlough/Pay Cut Plan for the UofA</dc:title>
  <cp:lastModifiedBy>Microsoft Office User</cp:lastModifiedBy>
  <cp:revision>1</cp:revision>
  <dcterms:modified xsi:type="dcterms:W3CDTF">2020-06-01T16:51:32Z</dcterms:modified>
</cp:coreProperties>
</file>